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  <p:sldMasterId id="2147483679" r:id="rId2"/>
  </p:sldMasterIdLst>
  <p:notesMasterIdLst>
    <p:notesMasterId r:id="rId9"/>
  </p:notesMasterIdLst>
  <p:sldIdLst>
    <p:sldId id="409" r:id="rId3"/>
    <p:sldId id="412" r:id="rId4"/>
    <p:sldId id="413" r:id="rId5"/>
    <p:sldId id="414" r:id="rId6"/>
    <p:sldId id="405" r:id="rId7"/>
    <p:sldId id="407" r:id="rId8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8" autoAdjust="0"/>
    <p:restoredTop sz="94624" autoAdjust="0"/>
  </p:normalViewPr>
  <p:slideViewPr>
    <p:cSldViewPr>
      <p:cViewPr>
        <p:scale>
          <a:sx n="87" d="100"/>
          <a:sy n="87" d="100"/>
        </p:scale>
        <p:origin x="-870" y="6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6364" cy="511730"/>
          </a:xfrm>
          <a:prstGeom prst="rect">
            <a:avLst/>
          </a:prstGeom>
        </p:spPr>
        <p:txBody>
          <a:bodyPr vert="horz" lIns="95116" tIns="47558" rIns="95116" bIns="47558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1"/>
            <a:ext cx="3076364" cy="511730"/>
          </a:xfrm>
          <a:prstGeom prst="rect">
            <a:avLst/>
          </a:prstGeom>
        </p:spPr>
        <p:txBody>
          <a:bodyPr vert="horz" lIns="95116" tIns="47558" rIns="95116" bIns="47558" rtlCol="0"/>
          <a:lstStyle>
            <a:lvl1pPr algn="r">
              <a:defRPr sz="1200"/>
            </a:lvl1pPr>
          </a:lstStyle>
          <a:p>
            <a:fld id="{8905E5CE-C4E0-457F-A302-4F256B6DFC24}" type="datetimeFigureOut">
              <a:rPr lang="en-GB" smtClean="0"/>
              <a:pPr/>
              <a:t>07/11/2013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116" tIns="47558" rIns="95116" bIns="4755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5116" tIns="47558" rIns="95116" bIns="4755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4" cy="511730"/>
          </a:xfrm>
          <a:prstGeom prst="rect">
            <a:avLst/>
          </a:prstGeom>
        </p:spPr>
        <p:txBody>
          <a:bodyPr vert="horz" lIns="95116" tIns="47558" rIns="95116" bIns="4755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4" cy="511730"/>
          </a:xfrm>
          <a:prstGeom prst="rect">
            <a:avLst/>
          </a:prstGeom>
        </p:spPr>
        <p:txBody>
          <a:bodyPr vert="horz" lIns="95116" tIns="47558" rIns="95116" bIns="47558" rtlCol="0" anchor="b"/>
          <a:lstStyle>
            <a:lvl1pPr algn="r">
              <a:defRPr sz="1200"/>
            </a:lvl1pPr>
          </a:lstStyle>
          <a:p>
            <a:fld id="{32063A16-AB2D-42D7-AAB6-30B3AC4DCBB1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776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63A16-AB2D-42D7-AAB6-30B3AC4DCBB1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568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304800"/>
            <a:ext cx="6553200" cy="53340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00600"/>
          </a:xfrm>
          <a:prstGeom prst="rect">
            <a:avLst/>
          </a:prstGeom>
        </p:spPr>
        <p:txBody>
          <a:bodyPr/>
          <a:lstStyle>
            <a:lvl1pPr marL="452438" indent="-431800">
              <a:buSzPct val="90000"/>
              <a:buFontTx/>
              <a:buBlip>
                <a:blip r:embed="rId2"/>
              </a:buBlip>
              <a:defRPr sz="2800">
                <a:solidFill>
                  <a:schemeClr val="tx2">
                    <a:lumMod val="50000"/>
                  </a:schemeClr>
                </a:solidFill>
              </a:defRPr>
            </a:lvl1pPr>
            <a:lvl2pPr marL="893763" indent="-436563">
              <a:buSzPct val="80000"/>
              <a:buFontTx/>
              <a:buBlip>
                <a:blip r:embed="rId2"/>
              </a:buBlip>
              <a:defRPr sz="2400">
                <a:solidFill>
                  <a:schemeClr val="tx2">
                    <a:lumMod val="50000"/>
                  </a:schemeClr>
                </a:solidFill>
              </a:defRPr>
            </a:lvl2pPr>
            <a:lvl3pPr marL="1255713" indent="-341313">
              <a:buSzPct val="85000"/>
              <a:buFontTx/>
              <a:buBlip>
                <a:blip r:embed="rId2"/>
              </a:buBlip>
              <a:defRPr sz="2000">
                <a:solidFill>
                  <a:schemeClr val="tx2">
                    <a:lumMod val="50000"/>
                  </a:schemeClr>
                </a:solidFill>
              </a:defRPr>
            </a:lvl3pPr>
            <a:lvl4pPr marL="1708150" indent="-336550">
              <a:buFontTx/>
              <a:buBlip>
                <a:blip r:embed="rId2"/>
              </a:buBlip>
              <a:defRPr sz="1800">
                <a:solidFill>
                  <a:schemeClr val="tx2">
                    <a:lumMod val="50000"/>
                  </a:schemeClr>
                </a:solidFill>
              </a:defRPr>
            </a:lvl4pPr>
            <a:lvl5pPr marL="2151063" indent="-322263">
              <a:buFontTx/>
              <a:buBlip>
                <a:blip r:embed="rId2"/>
              </a:buBlip>
              <a:defRPr sz="18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9314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  <a:prstGeom prst="rect">
            <a:avLst/>
          </a:prstGeom>
        </p:spPr>
        <p:txBody>
          <a:bodyPr/>
          <a:lstStyle>
            <a:lvl1pPr marL="342900" indent="-342900">
              <a:buSzPct val="90000"/>
              <a:buFontTx/>
              <a:buBlip>
                <a:blip r:embed="rId2"/>
              </a:buBlip>
              <a:defRPr sz="2800">
                <a:solidFill>
                  <a:schemeClr val="tx2">
                    <a:lumMod val="50000"/>
                  </a:schemeClr>
                </a:solidFill>
              </a:defRPr>
            </a:lvl1pPr>
            <a:lvl2pPr marL="742950" indent="-285750">
              <a:buSzPct val="80000"/>
              <a:buFontTx/>
              <a:buBlip>
                <a:blip r:embed="rId2"/>
              </a:buBlip>
              <a:defRPr sz="2400">
                <a:solidFill>
                  <a:schemeClr val="tx2">
                    <a:lumMod val="50000"/>
                  </a:schemeClr>
                </a:solidFill>
              </a:defRPr>
            </a:lvl2pPr>
            <a:lvl3pPr marL="1143000" indent="-228600">
              <a:buSzPct val="85000"/>
              <a:buFontTx/>
              <a:buBlip>
                <a:blip r:embed="rId2"/>
              </a:buBlip>
              <a:defRPr sz="2000">
                <a:solidFill>
                  <a:schemeClr val="tx2">
                    <a:lumMod val="50000"/>
                  </a:schemeClr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 sz="1800">
                <a:solidFill>
                  <a:schemeClr val="tx2">
                    <a:lumMod val="50000"/>
                  </a:schemeClr>
                </a:solidFill>
              </a:defRPr>
            </a:lvl4pPr>
            <a:lvl5pPr marL="2057400" indent="-228600">
              <a:buFontTx/>
              <a:buBlip>
                <a:blip r:embed="rId2"/>
              </a:buBlip>
              <a:defRPr sz="18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  <a:prstGeom prst="rect">
            <a:avLst/>
          </a:prstGeo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 sz="2800">
                <a:solidFill>
                  <a:schemeClr val="tx2">
                    <a:lumMod val="50000"/>
                  </a:schemeClr>
                </a:solidFill>
              </a:defRPr>
            </a:lvl1pPr>
            <a:lvl2pPr marL="800100" indent="-342900">
              <a:buFontTx/>
              <a:buBlip>
                <a:blip r:embed="rId2"/>
              </a:buBlip>
              <a:defRPr sz="2400">
                <a:solidFill>
                  <a:schemeClr val="tx2">
                    <a:lumMod val="50000"/>
                  </a:schemeClr>
                </a:solidFill>
              </a:defRPr>
            </a:lvl2pPr>
            <a:lvl3pPr marL="1257300" indent="-342900">
              <a:buFontTx/>
              <a:buBlip>
                <a:blip r:embed="rId2"/>
              </a:buBlip>
              <a:defRPr sz="2000">
                <a:solidFill>
                  <a:schemeClr val="tx2">
                    <a:lumMod val="50000"/>
                  </a:schemeClr>
                </a:solidFill>
              </a:defRPr>
            </a:lvl3pPr>
            <a:lvl4pPr marL="1657350" indent="-285750">
              <a:buFontTx/>
              <a:buBlip>
                <a:blip r:embed="rId2"/>
              </a:buBlip>
              <a:defRPr sz="1800">
                <a:solidFill>
                  <a:schemeClr val="tx2">
                    <a:lumMod val="50000"/>
                  </a:schemeClr>
                </a:solidFill>
              </a:defRPr>
            </a:lvl4pPr>
            <a:lvl5pPr marL="2114550" indent="-285750">
              <a:buFontTx/>
              <a:buBlip>
                <a:blip r:embed="rId2"/>
              </a:buBlip>
              <a:defRPr sz="18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362200" y="304800"/>
            <a:ext cx="6553200" cy="53340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831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362200" y="304800"/>
            <a:ext cx="6553200" cy="53340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7828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371600"/>
            <a:ext cx="6096000" cy="472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2514600"/>
            <a:ext cx="1828800" cy="3581400"/>
          </a:xfrm>
          <a:prstGeom prst="rect">
            <a:avLst/>
          </a:prstGeom>
        </p:spPr>
        <p:txBody>
          <a:bodyPr/>
          <a:lstStyle>
            <a:lvl1pPr marL="0" indent="0">
              <a:buSzPct val="90000"/>
              <a:buFontTx/>
              <a:buNone/>
              <a:defRPr sz="2800" baseline="0">
                <a:solidFill>
                  <a:schemeClr val="tx2">
                    <a:lumMod val="50000"/>
                  </a:schemeClr>
                </a:solidFill>
              </a:defRPr>
            </a:lvl1pPr>
            <a:lvl2pPr marL="742950" indent="-285750">
              <a:buSzPct val="80000"/>
              <a:buFontTx/>
              <a:buBlip>
                <a:blip r:embed="rId2"/>
              </a:buBlip>
              <a:defRPr sz="2400">
                <a:solidFill>
                  <a:schemeClr val="tx2">
                    <a:lumMod val="50000"/>
                  </a:schemeClr>
                </a:solidFill>
              </a:defRPr>
            </a:lvl2pPr>
            <a:lvl3pPr marL="1143000" indent="-228600">
              <a:buSzPct val="85000"/>
              <a:buFontTx/>
              <a:buBlip>
                <a:blip r:embed="rId2"/>
              </a:buBlip>
              <a:defRPr sz="2000">
                <a:solidFill>
                  <a:schemeClr val="tx2">
                    <a:lumMod val="50000"/>
                  </a:schemeClr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 sz="1800">
                <a:solidFill>
                  <a:schemeClr val="tx2">
                    <a:lumMod val="50000"/>
                  </a:schemeClr>
                </a:solidFill>
              </a:defRPr>
            </a:lvl4pPr>
            <a:lvl5pPr marL="2057400" indent="-228600">
              <a:buFontTx/>
              <a:buBlip>
                <a:blip r:embed="rId2"/>
              </a:buBlip>
              <a:defRPr sz="18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362200" y="304800"/>
            <a:ext cx="6553200" cy="53340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3392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362200" y="304800"/>
            <a:ext cx="6553200" cy="53340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2556000"/>
            <a:ext cx="8229600" cy="1828800"/>
          </a:xfrm>
          <a:prstGeom prst="rect">
            <a:avLst/>
          </a:prstGeom>
        </p:spPr>
        <p:txBody>
          <a:bodyPr/>
          <a:lstStyle>
            <a:lvl1pPr marL="20638" indent="0" algn="ctr">
              <a:buSzPct val="90000"/>
              <a:buFont typeface="Arial" pitchFamily="34" charset="0"/>
              <a:buNone/>
              <a:defRPr sz="2800">
                <a:solidFill>
                  <a:schemeClr val="tx2">
                    <a:lumMod val="50000"/>
                  </a:schemeClr>
                </a:solidFill>
              </a:defRPr>
            </a:lvl1pPr>
            <a:lvl2pPr marL="893763" indent="-436563">
              <a:buSzPct val="80000"/>
              <a:buFontTx/>
              <a:buBlip>
                <a:blip r:embed="rId2"/>
              </a:buBlip>
              <a:defRPr sz="2400">
                <a:solidFill>
                  <a:schemeClr val="tx2">
                    <a:lumMod val="50000"/>
                  </a:schemeClr>
                </a:solidFill>
              </a:defRPr>
            </a:lvl2pPr>
            <a:lvl3pPr marL="1255713" indent="-341313">
              <a:buSzPct val="85000"/>
              <a:buFontTx/>
              <a:buBlip>
                <a:blip r:embed="rId2"/>
              </a:buBlip>
              <a:defRPr sz="2000">
                <a:solidFill>
                  <a:schemeClr val="tx2">
                    <a:lumMod val="50000"/>
                  </a:schemeClr>
                </a:solidFill>
              </a:defRPr>
            </a:lvl3pPr>
            <a:lvl4pPr marL="1708150" indent="-336550">
              <a:buFontTx/>
              <a:buBlip>
                <a:blip r:embed="rId2"/>
              </a:buBlip>
              <a:defRPr sz="1800">
                <a:solidFill>
                  <a:schemeClr val="tx2">
                    <a:lumMod val="50000"/>
                  </a:schemeClr>
                </a:solidFill>
              </a:defRPr>
            </a:lvl4pPr>
            <a:lvl5pPr marL="2151063" indent="-322263">
              <a:buFontTx/>
              <a:buBlip>
                <a:blip r:embed="rId2"/>
              </a:buBlip>
              <a:defRPr sz="18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4039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274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651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9443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5.jpeg"/><Relationship Id="rId18" Type="http://schemas.openxmlformats.org/officeDocument/2006/relationships/image" Target="../media/image10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jpeg"/><Relationship Id="rId17" Type="http://schemas.openxmlformats.org/officeDocument/2006/relationships/image" Target="../media/image9.gi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7.jpeg"/><Relationship Id="rId10" Type="http://schemas.openxmlformats.org/officeDocument/2006/relationships/image" Target="../media/image2.jpeg"/><Relationship Id="rId19" Type="http://schemas.openxmlformats.org/officeDocument/2006/relationships/image" Target="../media/image11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Relationship Id="rId14" Type="http://schemas.openxmlformats.org/officeDocument/2006/relationships/image" Target="../media/image6.jpe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093756" y="254000"/>
            <a:ext cx="7050245" cy="7112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1981201" y="152400"/>
            <a:ext cx="229898" cy="914400"/>
          </a:xfrm>
          <a:prstGeom prst="ellipse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9386"/>
            <a:ext cx="2143125" cy="845813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2362200" y="342900"/>
            <a:ext cx="6705600" cy="533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1" name="Title Placeholder 1"/>
          <p:cNvSpPr txBox="1">
            <a:spLocks/>
          </p:cNvSpPr>
          <p:nvPr/>
        </p:nvSpPr>
        <p:spPr>
          <a:xfrm>
            <a:off x="2492852" y="327251"/>
            <a:ext cx="6705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152400" y="1295400"/>
            <a:ext cx="7214540" cy="5210277"/>
            <a:chOff x="152400" y="1295400"/>
            <a:chExt cx="7214540" cy="5210277"/>
          </a:xfrm>
        </p:grpSpPr>
        <p:sp>
          <p:nvSpPr>
            <p:cNvPr id="36" name="Oval 35"/>
            <p:cNvSpPr/>
            <p:nvPr userDrawn="1"/>
          </p:nvSpPr>
          <p:spPr>
            <a:xfrm rot="8556243">
              <a:off x="424403" y="2749558"/>
              <a:ext cx="3657600" cy="3581400"/>
            </a:xfrm>
            <a:prstGeom prst="ellipse">
              <a:avLst/>
            </a:prstGeom>
            <a:solidFill>
              <a:srgbClr val="84B238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/>
            <p:cNvSpPr/>
            <p:nvPr userDrawn="1"/>
          </p:nvSpPr>
          <p:spPr>
            <a:xfrm rot="19173240">
              <a:off x="3505200" y="1542905"/>
              <a:ext cx="3657600" cy="3581400"/>
            </a:xfrm>
            <a:prstGeom prst="ellipse">
              <a:avLst/>
            </a:prstGeom>
            <a:solidFill>
              <a:srgbClr val="F9B945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5" name="Group 34"/>
            <p:cNvGrpSpPr/>
            <p:nvPr userDrawn="1"/>
          </p:nvGrpSpPr>
          <p:grpSpPr>
            <a:xfrm>
              <a:off x="4014140" y="1295400"/>
              <a:ext cx="3352800" cy="3282950"/>
              <a:chOff x="3940652" y="1371600"/>
              <a:chExt cx="3352800" cy="3282950"/>
            </a:xfrm>
          </p:grpSpPr>
          <p:sp>
            <p:nvSpPr>
              <p:cNvPr id="46" name="Oval 45"/>
              <p:cNvSpPr/>
              <p:nvPr userDrawn="1"/>
            </p:nvSpPr>
            <p:spPr>
              <a:xfrm rot="19173240">
                <a:off x="3940652" y="1371600"/>
                <a:ext cx="3352800" cy="32829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Oval 46"/>
              <p:cNvSpPr/>
              <p:nvPr userDrawn="1"/>
            </p:nvSpPr>
            <p:spPr>
              <a:xfrm rot="19173240">
                <a:off x="4240993" y="1665685"/>
                <a:ext cx="2752117" cy="2694781"/>
              </a:xfrm>
              <a:prstGeom prst="ellipse">
                <a:avLst/>
              </a:prstGeom>
              <a:solidFill>
                <a:srgbClr val="ABC3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8" name="Oval 37"/>
            <p:cNvSpPr/>
            <p:nvPr userDrawn="1"/>
          </p:nvSpPr>
          <p:spPr>
            <a:xfrm rot="19173240">
              <a:off x="4014140" y="1295400"/>
              <a:ext cx="3352800" cy="32829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/>
            <p:cNvSpPr/>
            <p:nvPr userDrawn="1"/>
          </p:nvSpPr>
          <p:spPr>
            <a:xfrm rot="19173240">
              <a:off x="4348741" y="1623030"/>
              <a:ext cx="2683600" cy="2627694"/>
            </a:xfrm>
            <a:prstGeom prst="ellipse">
              <a:avLst/>
            </a:prstGeom>
            <a:solidFill>
              <a:srgbClr val="ABC3D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/>
            <p:cNvSpPr/>
            <p:nvPr userDrawn="1"/>
          </p:nvSpPr>
          <p:spPr>
            <a:xfrm rot="8556243">
              <a:off x="153040" y="3222727"/>
              <a:ext cx="3352800" cy="32829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/>
            <p:cNvSpPr/>
            <p:nvPr userDrawn="1"/>
          </p:nvSpPr>
          <p:spPr>
            <a:xfrm rot="8556243">
              <a:off x="453382" y="3516812"/>
              <a:ext cx="2752117" cy="2694781"/>
            </a:xfrm>
            <a:prstGeom prst="ellipse">
              <a:avLst/>
            </a:prstGeom>
            <a:solidFill>
              <a:srgbClr val="FFCB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/>
            <p:cNvSpPr/>
            <p:nvPr userDrawn="1"/>
          </p:nvSpPr>
          <p:spPr>
            <a:xfrm rot="8556243">
              <a:off x="152400" y="3222727"/>
              <a:ext cx="3352800" cy="32829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/>
            <p:cNvSpPr/>
            <p:nvPr userDrawn="1"/>
          </p:nvSpPr>
          <p:spPr>
            <a:xfrm rot="8556243">
              <a:off x="502861" y="3551375"/>
              <a:ext cx="2682000" cy="2628000"/>
            </a:xfrm>
            <a:prstGeom prst="ellipse">
              <a:avLst/>
            </a:prstGeom>
            <a:solidFill>
              <a:srgbClr val="F9B945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5496" y="6235054"/>
            <a:ext cx="6573869" cy="577959"/>
            <a:chOff x="2253203" y="6235054"/>
            <a:chExt cx="6573869" cy="577959"/>
          </a:xfrm>
        </p:grpSpPr>
        <p:pic>
          <p:nvPicPr>
            <p:cNvPr id="31" name="Picture 20" descr="http://www.isprambiente.gov.it/img/imgHeaderLeft.jpg"/>
            <p:cNvPicPr>
              <a:picLocks noChangeAspect="1" noChangeArrowheads="1"/>
            </p:cNvPicPr>
            <p:nvPr userDrawn="1"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1729" y="6457140"/>
              <a:ext cx="355343" cy="253816"/>
            </a:xfrm>
            <a:prstGeom prst="rect">
              <a:avLst/>
            </a:prstGeom>
            <a:noFill/>
          </p:spPr>
        </p:pic>
        <p:pic>
          <p:nvPicPr>
            <p:cNvPr id="32" name="Picture 6" descr="http://www-lsceorchidee.cea.fr/LOGOS/FMILogo.png"/>
            <p:cNvPicPr>
              <a:picLocks noChangeAspect="1" noChangeArrowheads="1"/>
            </p:cNvPicPr>
            <p:nvPr userDrawn="1"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7370" y="6458935"/>
              <a:ext cx="249357" cy="249357"/>
            </a:xfrm>
            <a:prstGeom prst="rect">
              <a:avLst/>
            </a:prstGeom>
            <a:noFill/>
          </p:spPr>
        </p:pic>
        <p:pic>
          <p:nvPicPr>
            <p:cNvPr id="33" name="Picture 32" descr="Logo_GAF.jpg"/>
            <p:cNvPicPr>
              <a:picLocks noChangeAspect="1"/>
            </p:cNvPicPr>
            <p:nvPr userDrawn="1"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61236" y="6510777"/>
              <a:ext cx="493568" cy="149323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 userDrawn="1"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13318" y="6438050"/>
              <a:ext cx="230410" cy="291127"/>
            </a:xfrm>
            <a:prstGeom prst="rect">
              <a:avLst/>
            </a:prstGeom>
          </p:spPr>
        </p:pic>
        <p:pic>
          <p:nvPicPr>
            <p:cNvPr id="45" name="Picture 44" descr="http://www.telespazio.it/img/eGEOS180.jpg"/>
            <p:cNvPicPr>
              <a:picLocks noChangeAspect="1" noChangeArrowheads="1"/>
            </p:cNvPicPr>
            <p:nvPr userDrawn="1"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3439" y="6354212"/>
              <a:ext cx="458801" cy="458801"/>
            </a:xfrm>
            <a:prstGeom prst="rect">
              <a:avLst/>
            </a:prstGeom>
            <a:noFill/>
          </p:spPr>
        </p:pic>
        <p:pic>
          <p:nvPicPr>
            <p:cNvPr id="57" name="Picture 22" descr="http://www.protezionecivilearchiabruzzo.org/web/stemma-protezione-civile.jpg"/>
            <p:cNvPicPr>
              <a:picLocks noChangeAspect="1" noChangeArrowheads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0881" y="6445056"/>
              <a:ext cx="273029" cy="277984"/>
            </a:xfrm>
            <a:prstGeom prst="rect">
              <a:avLst/>
            </a:prstGeom>
            <a:noFill/>
          </p:spPr>
        </p:pic>
        <p:pic>
          <p:nvPicPr>
            <p:cNvPr id="58" name="Picture 2" descr="C:\Users\ANorthrop\Desktop\Telespazio_Vega.JPG"/>
            <p:cNvPicPr>
              <a:picLocks noChangeAspect="1" noChangeArrowheads="1"/>
            </p:cNvPicPr>
            <p:nvPr userDrawn="1"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896" y="6397081"/>
              <a:ext cx="1065080" cy="365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58" descr="TPZ_logo_800px.gif"/>
            <p:cNvPicPr>
              <a:picLocks noChangeAspect="1"/>
            </p:cNvPicPr>
            <p:nvPr userDrawn="1"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93635" y="6438050"/>
              <a:ext cx="724334" cy="232692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 userDrawn="1"/>
          </p:nvPicPr>
          <p:blipFill>
            <a:blip r:embed="rId1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53203" y="6235054"/>
              <a:ext cx="780778" cy="57795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" name="Picture 61"/>
            <p:cNvPicPr/>
            <p:nvPr userDrawn="1"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832" y="6457140"/>
              <a:ext cx="556827" cy="28163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624876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1" r:id="rId2"/>
    <p:sldLayoutId id="2147483673" r:id="rId3"/>
    <p:sldLayoutId id="2147483676" r:id="rId4"/>
    <p:sldLayoutId id="2147483677" r:id="rId5"/>
    <p:sldLayoutId id="2147483678" r:id="rId6"/>
    <p:sldLayoutId id="2147483687" r:id="rId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0135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EMS%20USER%20GUIDE" TargetMode="External"/><Relationship Id="rId7" Type="http://schemas.openxmlformats.org/officeDocument/2006/relationships/hyperlink" Target="GIO%20EMS%20Non%20Rush%20Mode%20EndU-FF_03%20protected%20(no%20password).doc" TargetMode="External"/><Relationship Id="rId2" Type="http://schemas.openxmlformats.org/officeDocument/2006/relationships/hyperlink" Target="http://emergency.copernicus.eu/mappi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GIO%20EMS%20Rush%20Mode%20AU-FF_02%20protected%20(no%20password).doc" TargetMode="External"/><Relationship Id="rId5" Type="http://schemas.openxmlformats.org/officeDocument/2006/relationships/hyperlink" Target="GIO%20EMS%20Non-Rush%20Mode%20SRF_05%20protected%20(no%20password).doc" TargetMode="External"/><Relationship Id="rId4" Type="http://schemas.openxmlformats.org/officeDocument/2006/relationships/hyperlink" Target="GIO%20EMS%20Rush%20Mode%20SRF_08%20protected%20(no%20password).do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EMS%20USER%20GUIDE/GIO_EMS-Mapping_Product_Portfolio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Scale_maparea_calc_A1.xls" TargetMode="External"/><Relationship Id="rId5" Type="http://schemas.openxmlformats.org/officeDocument/2006/relationships/hyperlink" Target="BUCHAREST.kml" TargetMode="External"/><Relationship Id="rId4" Type="http://schemas.openxmlformats.org/officeDocument/2006/relationships/hyperlink" Target="PRINTED%20MAP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/>
          <p:cNvSpPr>
            <a:spLocks noChangeArrowheads="1"/>
          </p:cNvSpPr>
          <p:nvPr/>
        </p:nvSpPr>
        <p:spPr bwMode="auto">
          <a:xfrm>
            <a:off x="1835696" y="304800"/>
            <a:ext cx="7474992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it-IT" sz="3600" b="1" dirty="0" smtClean="0"/>
              <a:t>HOW it Works</a:t>
            </a:r>
            <a:endParaRPr lang="it-IT" sz="36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611560" y="1412775"/>
            <a:ext cx="7272808" cy="4950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GIO EMS Portal</a:t>
            </a:r>
            <a:endParaRPr lang="it-IT" sz="2400" b="1" dirty="0"/>
          </a:p>
          <a:p>
            <a:pPr lvl="1"/>
            <a:r>
              <a:rPr lang="en-US" u="sng" dirty="0" smtClean="0">
                <a:hlinkClick r:id="rId2"/>
              </a:rPr>
              <a:t>http</a:t>
            </a:r>
            <a:r>
              <a:rPr lang="en-US" u="sng" dirty="0">
                <a:hlinkClick r:id="rId2"/>
              </a:rPr>
              <a:t>://</a:t>
            </a:r>
            <a:r>
              <a:rPr lang="en-US" u="sng" dirty="0" smtClean="0">
                <a:hlinkClick r:id="rId2"/>
              </a:rPr>
              <a:t>emergency.copernicus.eu/mapping</a:t>
            </a:r>
            <a:endParaRPr lang="en-US" u="sng" dirty="0" smtClean="0"/>
          </a:p>
          <a:p>
            <a:pPr lvl="1"/>
            <a:endParaRPr lang="en-US" u="sng" dirty="0"/>
          </a:p>
          <a:p>
            <a:r>
              <a:rPr lang="it-IT" sz="2400" b="1" dirty="0"/>
              <a:t>GIO EMS </a:t>
            </a:r>
            <a:r>
              <a:rPr lang="it-IT" sz="2400" b="1" dirty="0" smtClean="0"/>
              <a:t>USER GUIDE</a:t>
            </a:r>
            <a:endParaRPr lang="it-IT" sz="2400" b="1" dirty="0"/>
          </a:p>
          <a:p>
            <a:pPr lvl="1"/>
            <a:r>
              <a:rPr lang="it-IT" dirty="0" smtClean="0">
                <a:hlinkClick r:id="rId3" action="ppaction://hlinkfile"/>
              </a:rPr>
              <a:t>EMS USER GUIDE</a:t>
            </a:r>
            <a:endParaRPr lang="it-IT" dirty="0" smtClean="0"/>
          </a:p>
          <a:p>
            <a:pPr lvl="1"/>
            <a:endParaRPr lang="it-IT" dirty="0"/>
          </a:p>
          <a:p>
            <a:pPr lvl="1"/>
            <a:endParaRPr lang="it-IT" dirty="0"/>
          </a:p>
          <a:p>
            <a:r>
              <a:rPr lang="it-IT" sz="2400" b="1" dirty="0"/>
              <a:t>SERVICE REQUEST FORMS:	</a:t>
            </a:r>
          </a:p>
          <a:p>
            <a:pPr defTabSz="446088"/>
            <a:r>
              <a:rPr lang="it-IT" dirty="0"/>
              <a:t>	</a:t>
            </a:r>
            <a:r>
              <a:rPr lang="en-US" dirty="0">
                <a:hlinkClick r:id="rId4" action="ppaction://hlinkfile"/>
              </a:rPr>
              <a:t>GIO EMS Rush Mode SRF_08 protected (no password).doc</a:t>
            </a:r>
            <a:endParaRPr lang="it-IT" dirty="0" smtClean="0"/>
          </a:p>
          <a:p>
            <a:pPr defTabSz="446088"/>
            <a:r>
              <a:rPr lang="it-IT" dirty="0"/>
              <a:t>	</a:t>
            </a:r>
            <a:r>
              <a:rPr lang="it-IT" dirty="0" smtClean="0">
                <a:hlinkClick r:id="rId5" action="ppaction://hlinkfile"/>
              </a:rPr>
              <a:t>GIO </a:t>
            </a:r>
            <a:r>
              <a:rPr lang="it-IT" dirty="0">
                <a:hlinkClick r:id="rId5" action="ppaction://hlinkfile"/>
              </a:rPr>
              <a:t>EMS Non-Rush Mode SRF_05 </a:t>
            </a:r>
            <a:r>
              <a:rPr lang="it-IT" dirty="0" err="1">
                <a:hlinkClick r:id="rId5" action="ppaction://hlinkfile"/>
              </a:rPr>
              <a:t>protected</a:t>
            </a:r>
            <a:r>
              <a:rPr lang="it-IT" dirty="0">
                <a:hlinkClick r:id="rId5" action="ppaction://hlinkfile"/>
              </a:rPr>
              <a:t> (no password).</a:t>
            </a:r>
            <a:r>
              <a:rPr lang="it-IT" dirty="0" smtClean="0">
                <a:hlinkClick r:id="rId5" action="ppaction://hlinkfile"/>
              </a:rPr>
              <a:t>doc</a:t>
            </a:r>
            <a:endParaRPr lang="it-IT" dirty="0"/>
          </a:p>
          <a:p>
            <a:pPr defTabSz="446088"/>
            <a:endParaRPr lang="it-IT" b="1" dirty="0"/>
          </a:p>
          <a:p>
            <a:pPr defTabSz="446088"/>
            <a:r>
              <a:rPr lang="it-IT" sz="2400" b="1" dirty="0" smtClean="0"/>
              <a:t>USER FEEDBACK </a:t>
            </a:r>
            <a:r>
              <a:rPr lang="it-IT" sz="2400" b="1" dirty="0"/>
              <a:t>FORMS:	</a:t>
            </a:r>
          </a:p>
          <a:p>
            <a:pPr lvl="1"/>
            <a:r>
              <a:rPr lang="en-US" dirty="0" smtClean="0">
                <a:hlinkClick r:id="rId6" action="ppaction://hlinkfile"/>
              </a:rPr>
              <a:t>GIO EMS Rush Mode AU-FF_02 protected (no password).doc</a:t>
            </a:r>
            <a:endParaRPr lang="it-IT" dirty="0" smtClean="0"/>
          </a:p>
          <a:p>
            <a:pPr lvl="1"/>
            <a:r>
              <a:rPr lang="en-US" dirty="0" smtClean="0">
                <a:hlinkClick r:id="rId7" action="ppaction://hlinkfile"/>
              </a:rPr>
              <a:t>GIO </a:t>
            </a:r>
            <a:r>
              <a:rPr lang="en-US" dirty="0">
                <a:hlinkClick r:id="rId7" action="ppaction://hlinkfile"/>
              </a:rPr>
              <a:t>EMS Non Rush Mode EndU-FF_03 protected (no password).doc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 smtClean="0"/>
          </a:p>
          <a:p>
            <a:pPr marL="533400" lvl="1" indent="-261938">
              <a:spcBef>
                <a:spcPts val="200"/>
              </a:spcBef>
              <a:buNone/>
            </a:pPr>
            <a:r>
              <a:rPr lang="en-US" sz="2000" dirty="0" smtClean="0"/>
              <a:t>	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3018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/>
          <p:cNvSpPr>
            <a:spLocks noChangeArrowheads="1"/>
          </p:cNvSpPr>
          <p:nvPr/>
        </p:nvSpPr>
        <p:spPr bwMode="auto">
          <a:xfrm>
            <a:off x="1835696" y="304800"/>
            <a:ext cx="7474992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it-IT" sz="3600" b="1" dirty="0" smtClean="0"/>
              <a:t>Portfolio &amp; Product </a:t>
            </a:r>
            <a:r>
              <a:rPr lang="it-IT" sz="3600" b="1" dirty="0" err="1" smtClean="0"/>
              <a:t>specification</a:t>
            </a:r>
            <a:endParaRPr lang="it-IT" sz="36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23528" y="1412776"/>
            <a:ext cx="838842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 smtClean="0"/>
          </a:p>
          <a:p>
            <a:r>
              <a:rPr lang="it-IT" sz="2400" b="1" dirty="0" smtClean="0"/>
              <a:t>PRODUCT PORTFOLIO</a:t>
            </a:r>
          </a:p>
          <a:p>
            <a:pPr marL="1089025" lvl="1" indent="-631825"/>
            <a:r>
              <a:rPr lang="it-IT" sz="2400" dirty="0" smtClean="0">
                <a:hlinkClick r:id="rId3" action="ppaction://hlinkfile"/>
              </a:rPr>
              <a:t>EMS USER GUIDE\GIO_EMS-Mapping_Product_Portfolio.pdf</a:t>
            </a:r>
            <a:endParaRPr lang="it-IT" sz="2400" dirty="0" smtClean="0"/>
          </a:p>
          <a:p>
            <a:pPr marL="1089025" lvl="1" indent="-631825"/>
            <a:r>
              <a:rPr lang="it-IT" sz="2400" dirty="0" smtClean="0">
                <a:hlinkClick r:id="rId4" action="ppaction://hlinkfile"/>
              </a:rPr>
              <a:t>PRINTED MAPS</a:t>
            </a:r>
            <a:endParaRPr lang="it-IT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 smtClean="0"/>
          </a:p>
          <a:p>
            <a:r>
              <a:rPr lang="it-IT" sz="2400" b="1" dirty="0" smtClean="0"/>
              <a:t>Area Of </a:t>
            </a:r>
            <a:r>
              <a:rPr lang="it-IT" sz="2400" b="1" dirty="0" err="1" smtClean="0"/>
              <a:t>Interest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definition</a:t>
            </a:r>
            <a:endParaRPr lang="it-IT" sz="2400" b="1" dirty="0"/>
          </a:p>
          <a:p>
            <a:pPr defTabSz="446088"/>
            <a:r>
              <a:rPr lang="it-IT" sz="2400" dirty="0" smtClean="0"/>
              <a:t>	Using Google Earth for AOI </a:t>
            </a:r>
            <a:r>
              <a:rPr lang="it-IT" sz="2400" dirty="0" err="1" smtClean="0"/>
              <a:t>definition</a:t>
            </a:r>
            <a:endParaRPr lang="it-IT" sz="2400" dirty="0" smtClean="0"/>
          </a:p>
          <a:p>
            <a:pPr lvl="1" defTabSz="446088"/>
            <a:r>
              <a:rPr lang="it-IT" sz="2400" dirty="0" err="1" smtClean="0">
                <a:hlinkClick r:id="rId5" action="ppaction://hlinkfile"/>
              </a:rPr>
              <a:t>BUCHAREST.kml</a:t>
            </a:r>
            <a:endParaRPr lang="it-IT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 smtClean="0"/>
          </a:p>
          <a:p>
            <a:r>
              <a:rPr lang="it-IT" sz="2400" b="1" dirty="0" err="1" smtClean="0"/>
              <a:t>Map</a:t>
            </a:r>
            <a:r>
              <a:rPr lang="it-IT" sz="2400" b="1" dirty="0" smtClean="0"/>
              <a:t> </a:t>
            </a:r>
            <a:r>
              <a:rPr lang="it-IT" sz="2400" b="1" dirty="0" smtClean="0"/>
              <a:t>Scale </a:t>
            </a:r>
            <a:r>
              <a:rPr lang="it-IT" sz="2400" b="1" dirty="0" err="1" smtClean="0"/>
              <a:t>definition</a:t>
            </a:r>
            <a:endParaRPr lang="it-IT" sz="2400" b="1" dirty="0"/>
          </a:p>
          <a:p>
            <a:pPr lvl="1"/>
            <a:r>
              <a:rPr lang="it-IT" sz="2400" dirty="0" smtClean="0">
                <a:hlinkClick r:id="rId6" action="ppaction://hlinkfile"/>
              </a:rPr>
              <a:t>Scale_maparea_calc_A1.xls</a:t>
            </a:r>
            <a:endParaRPr lang="it-IT" sz="2400" dirty="0" smtClean="0"/>
          </a:p>
          <a:p>
            <a:pPr lvl="1"/>
            <a:endParaRPr lang="it-IT" sz="2400" dirty="0"/>
          </a:p>
          <a:p>
            <a:pPr lvl="1"/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73268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95536" y="2060848"/>
            <a:ext cx="807824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6000" b="1" dirty="0" smtClean="0"/>
              <a:t>Scenario </a:t>
            </a:r>
            <a:r>
              <a:rPr lang="it-IT" sz="6000" b="1" dirty="0" err="1" smtClean="0"/>
              <a:t>Exercise</a:t>
            </a:r>
            <a:endParaRPr lang="it-IT" sz="6000" b="1" dirty="0" smtClean="0"/>
          </a:p>
          <a:p>
            <a:pPr algn="ctr"/>
            <a:endParaRPr lang="it-IT" sz="2800" b="1" dirty="0" smtClean="0"/>
          </a:p>
          <a:p>
            <a:pPr lvl="0" algn="ctr"/>
            <a:r>
              <a:rPr lang="en-GB" sz="3600" b="1" dirty="0" smtClean="0">
                <a:solidFill>
                  <a:schemeClr val="accent2"/>
                </a:solidFill>
              </a:rPr>
              <a:t>Flash Flood </a:t>
            </a:r>
            <a:r>
              <a:rPr lang="en-GB" sz="3600" b="1" dirty="0">
                <a:solidFill>
                  <a:schemeClr val="accent2"/>
                </a:solidFill>
              </a:rPr>
              <a:t>in Romania, 12</a:t>
            </a:r>
            <a:r>
              <a:rPr lang="en-GB" sz="3600" b="1" baseline="30000" dirty="0">
                <a:solidFill>
                  <a:schemeClr val="accent2"/>
                </a:solidFill>
              </a:rPr>
              <a:t>th</a:t>
            </a:r>
            <a:r>
              <a:rPr lang="en-GB" sz="3600" b="1" dirty="0">
                <a:solidFill>
                  <a:schemeClr val="accent2"/>
                </a:solidFill>
              </a:rPr>
              <a:t> Sept 2013</a:t>
            </a:r>
          </a:p>
          <a:p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248030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0638" lvl="0" indent="0">
              <a:buNone/>
            </a:pPr>
            <a:r>
              <a:rPr lang="en-GB" b="1" dirty="0" smtClean="0">
                <a:solidFill>
                  <a:srgbClr val="C00000"/>
                </a:solidFill>
              </a:rPr>
              <a:t>Triggering  </a:t>
            </a:r>
            <a:r>
              <a:rPr lang="en-GB" b="1" dirty="0">
                <a:solidFill>
                  <a:srgbClr val="C00000"/>
                </a:solidFill>
              </a:rPr>
              <a:t>the GIO EMS Service</a:t>
            </a:r>
          </a:p>
          <a:p>
            <a:pPr marL="20638" lvl="0" indent="0">
              <a:buNone/>
            </a:pPr>
            <a:r>
              <a:rPr lang="en-GB" sz="2400" b="1" dirty="0">
                <a:solidFill>
                  <a:srgbClr val="C00000"/>
                </a:solidFill>
              </a:rPr>
              <a:t>Scenario Analysis and activation Exercise </a:t>
            </a:r>
            <a:r>
              <a:rPr lang="en-GB" sz="1600" b="1" dirty="0">
                <a:solidFill>
                  <a:srgbClr val="C00000"/>
                </a:solidFill>
              </a:rPr>
              <a:t>[1 hour 25 </a:t>
            </a:r>
            <a:r>
              <a:rPr lang="en-GB" sz="1600" b="1" dirty="0" err="1">
                <a:solidFill>
                  <a:srgbClr val="C00000"/>
                </a:solidFill>
              </a:rPr>
              <a:t>mins</a:t>
            </a:r>
            <a:r>
              <a:rPr lang="en-GB" sz="1600" b="1" dirty="0" smtClean="0">
                <a:solidFill>
                  <a:srgbClr val="C00000"/>
                </a:solidFill>
              </a:rPr>
              <a:t>]</a:t>
            </a:r>
            <a:endParaRPr lang="en-GB" sz="2000" dirty="0"/>
          </a:p>
          <a:p>
            <a:pPr marL="20638" indent="0">
              <a:buNone/>
            </a:pPr>
            <a:r>
              <a:rPr lang="en-GB" sz="2000" dirty="0"/>
              <a:t>All the attendees will be provided with printed copy </a:t>
            </a:r>
            <a:r>
              <a:rPr lang="en-GB" sz="2000" dirty="0" smtClean="0"/>
              <a:t>of:</a:t>
            </a:r>
            <a:endParaRPr lang="en-GB" sz="1600" dirty="0" smtClean="0"/>
          </a:p>
          <a:p>
            <a:pPr lvl="1"/>
            <a:r>
              <a:rPr lang="en-GB" sz="2000" dirty="0" smtClean="0"/>
              <a:t>Disaster Scenario description</a:t>
            </a:r>
          </a:p>
          <a:p>
            <a:pPr lvl="1"/>
            <a:r>
              <a:rPr lang="en-GB" sz="2000" dirty="0" smtClean="0"/>
              <a:t>Service </a:t>
            </a:r>
            <a:r>
              <a:rPr lang="en-GB" sz="2000" dirty="0"/>
              <a:t>Request </a:t>
            </a:r>
            <a:r>
              <a:rPr lang="en-GB" sz="2000" dirty="0" smtClean="0"/>
              <a:t>Form</a:t>
            </a:r>
          </a:p>
          <a:p>
            <a:pPr lvl="1"/>
            <a:r>
              <a:rPr lang="en-GB" sz="2000" dirty="0" smtClean="0"/>
              <a:t>User </a:t>
            </a:r>
            <a:r>
              <a:rPr lang="en-GB" sz="2000" dirty="0"/>
              <a:t>feedback </a:t>
            </a:r>
            <a:r>
              <a:rPr lang="en-GB" sz="2000" dirty="0" smtClean="0"/>
              <a:t>Form</a:t>
            </a:r>
          </a:p>
          <a:p>
            <a:pPr marL="457200" lvl="1" indent="0">
              <a:buNone/>
            </a:pPr>
            <a:endParaRPr lang="en-GB" sz="2000" dirty="0" smtClean="0"/>
          </a:p>
          <a:p>
            <a:pPr marL="20638" indent="0">
              <a:buNone/>
            </a:pPr>
            <a:r>
              <a:rPr lang="en-GB" sz="2000" dirty="0" smtClean="0"/>
              <a:t>The </a:t>
            </a:r>
            <a:r>
              <a:rPr lang="en-GB" sz="2000" dirty="0"/>
              <a:t>exercise with the </a:t>
            </a:r>
            <a:r>
              <a:rPr lang="en-GB" sz="2000" dirty="0" smtClean="0"/>
              <a:t>attendees </a:t>
            </a:r>
            <a:r>
              <a:rPr lang="en-GB" sz="2000" dirty="0"/>
              <a:t>will go through the following </a:t>
            </a:r>
            <a:r>
              <a:rPr lang="en-GB" sz="2000" dirty="0" smtClean="0"/>
              <a:t>steps:</a:t>
            </a:r>
          </a:p>
          <a:p>
            <a:pPr lvl="1"/>
            <a:r>
              <a:rPr lang="en-GB" sz="1900" i="1" dirty="0" smtClean="0"/>
              <a:t>Scenario </a:t>
            </a:r>
            <a:r>
              <a:rPr lang="en-GB" sz="1900" i="1" dirty="0"/>
              <a:t>Analysis – Need </a:t>
            </a:r>
            <a:r>
              <a:rPr lang="en-GB" sz="1900" i="1" dirty="0" smtClean="0"/>
              <a:t>identification</a:t>
            </a:r>
          </a:p>
          <a:p>
            <a:pPr lvl="1"/>
            <a:r>
              <a:rPr lang="en-GB" sz="1900" i="1" dirty="0" smtClean="0"/>
              <a:t>AOI selection – Area for Overview and Detailed maps  identification</a:t>
            </a:r>
          </a:p>
          <a:p>
            <a:pPr lvl="1"/>
            <a:r>
              <a:rPr lang="en-GB" sz="1900" i="1" dirty="0" smtClean="0"/>
              <a:t>Product </a:t>
            </a:r>
            <a:r>
              <a:rPr lang="en-GB" sz="1900" i="1" dirty="0"/>
              <a:t>selection and technical specification </a:t>
            </a:r>
            <a:r>
              <a:rPr lang="en-GB" sz="1900" i="1" dirty="0" smtClean="0"/>
              <a:t>identification</a:t>
            </a:r>
          </a:p>
          <a:p>
            <a:pPr lvl="1"/>
            <a:r>
              <a:rPr lang="en-GB" sz="1900" i="1" dirty="0" smtClean="0"/>
              <a:t>Access </a:t>
            </a:r>
            <a:r>
              <a:rPr lang="en-GB" sz="1900" i="1" dirty="0"/>
              <a:t>to the service – SRF compilation </a:t>
            </a:r>
            <a:endParaRPr lang="en-GB" sz="1900" i="1" dirty="0" smtClean="0"/>
          </a:p>
          <a:p>
            <a:pPr lvl="1"/>
            <a:r>
              <a:rPr lang="en-GB" sz="1900" i="1" dirty="0" smtClean="0"/>
              <a:t>Service </a:t>
            </a:r>
            <a:r>
              <a:rPr lang="en-GB" sz="1900" i="1" dirty="0"/>
              <a:t>Triggering </a:t>
            </a:r>
            <a:endParaRPr lang="en-GB" sz="1900" i="1" dirty="0" smtClean="0"/>
          </a:p>
          <a:p>
            <a:pPr lvl="1"/>
            <a:r>
              <a:rPr lang="en-GB" sz="1900" i="1" dirty="0" smtClean="0"/>
              <a:t>User </a:t>
            </a:r>
            <a:r>
              <a:rPr lang="en-GB" sz="1900" i="1" dirty="0"/>
              <a:t>Feed back – UFF compilation  </a:t>
            </a:r>
          </a:p>
          <a:p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362200" y="304800"/>
            <a:ext cx="6553200" cy="533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chemeClr val="tx2">
                    <a:lumMod val="50000"/>
                  </a:schemeClr>
                </a:solidFill>
              </a:rPr>
              <a:t>Module 3: Scenario Exercise</a:t>
            </a:r>
            <a:endParaRPr lang="en-GB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49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ecision sche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8401"/>
            <a:ext cx="9144000" cy="551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8"/>
          <p:cNvSpPr>
            <a:spLocks noChangeArrowheads="1"/>
          </p:cNvSpPr>
          <p:nvPr/>
        </p:nvSpPr>
        <p:spPr bwMode="auto">
          <a:xfrm>
            <a:off x="1835696" y="304800"/>
            <a:ext cx="7474992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it-IT" sz="3600" b="1" dirty="0" smtClean="0"/>
              <a:t>How it </a:t>
            </a:r>
            <a:r>
              <a:rPr lang="it-IT" sz="3600" b="1" dirty="0" err="1" smtClean="0"/>
              <a:t>works</a:t>
            </a:r>
            <a:r>
              <a:rPr lang="it-IT" sz="3600" b="1" dirty="0" smtClean="0"/>
              <a:t>: </a:t>
            </a:r>
            <a:r>
              <a:rPr lang="it-IT" sz="3600" b="1" dirty="0" err="1" smtClean="0"/>
              <a:t>Decision</a:t>
            </a:r>
            <a:r>
              <a:rPr lang="it-IT" sz="3600" b="1" dirty="0" smtClean="0"/>
              <a:t> </a:t>
            </a:r>
            <a:r>
              <a:rPr lang="it-IT" sz="3600" b="1" dirty="0" err="1" smtClean="0"/>
              <a:t>Scheme</a:t>
            </a:r>
            <a:endParaRPr lang="it-IT" sz="3600" b="1" dirty="0"/>
          </a:p>
        </p:txBody>
      </p:sp>
    </p:spTree>
    <p:extLst>
      <p:ext uri="{BB962C8B-B14F-4D97-AF65-F5344CB8AC3E}">
        <p14:creationId xmlns:p14="http://schemas.microsoft.com/office/powerpoint/2010/main" val="398287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0768"/>
            <a:ext cx="8914976" cy="5472608"/>
          </a:xfrm>
          <a:prstGeom prst="rect">
            <a:avLst/>
          </a:prstGeom>
        </p:spPr>
      </p:pic>
      <p:sp>
        <p:nvSpPr>
          <p:cNvPr id="4" name="Rectangle 28"/>
          <p:cNvSpPr>
            <a:spLocks noChangeArrowheads="1"/>
          </p:cNvSpPr>
          <p:nvPr/>
        </p:nvSpPr>
        <p:spPr bwMode="auto">
          <a:xfrm>
            <a:off x="1835696" y="304800"/>
            <a:ext cx="7474992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GB" sz="3600" b="1" dirty="0" smtClean="0"/>
              <a:t>How it work: Level of Urgency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254081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1740</TotalTime>
  <Words>148</Words>
  <Application>Microsoft Office PowerPoint</Application>
  <PresentationFormat>Presentazione su schermo (4:3)</PresentationFormat>
  <Paragraphs>50</Paragraphs>
  <Slides>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6</vt:i4>
      </vt:variant>
    </vt:vector>
  </HeadingPairs>
  <TitlesOfParts>
    <vt:vector size="8" baseType="lpstr">
      <vt:lpstr>Custom Design</vt:lpstr>
      <vt:lpstr>1_Custom Design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User Awareness &amp; Training: EMERGENCY Bucharest, Romania – 8th November 2013 A.Priolo, D.Grandoni</dc:title>
  <dc:creator>Priolo Agata</dc:creator>
  <cp:lastModifiedBy>operator_rm</cp:lastModifiedBy>
  <cp:revision>103</cp:revision>
  <dcterms:modified xsi:type="dcterms:W3CDTF">2013-11-07T22:52:21Z</dcterms:modified>
</cp:coreProperties>
</file>